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1"/>
  </p:notesMasterIdLst>
  <p:sldIdLst>
    <p:sldId id="274" r:id="rId3"/>
    <p:sldId id="275" r:id="rId4"/>
    <p:sldId id="276" r:id="rId5"/>
    <p:sldId id="277" r:id="rId6"/>
    <p:sldId id="280" r:id="rId7"/>
    <p:sldId id="281" r:id="rId8"/>
    <p:sldId id="282" r:id="rId9"/>
    <p:sldId id="285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95-49E2-AD3C-F5333B34C1B0}"/>
              </c:ext>
            </c:extLst>
          </c:dPt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95-49E2-AD3C-F5333B34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54223872"/>
        <c:axId val="58663488"/>
        <c:axId val="0"/>
      </c:bar3DChart>
      <c:catAx>
        <c:axId val="5422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58663488"/>
        <c:crosses val="autoZero"/>
        <c:auto val="1"/>
        <c:lblAlgn val="ctr"/>
        <c:lblOffset val="100"/>
        <c:noMultiLvlLbl val="0"/>
      </c:catAx>
      <c:valAx>
        <c:axId val="5866348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54223872"/>
        <c:crosses val="autoZero"/>
        <c:crossBetween val="between"/>
        <c:majorUnit val="500"/>
      </c:valAx>
    </c:plotArea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49-4D6F-B9DB-4E15D3BFB962}"/>
              </c:ext>
            </c:extLst>
          </c:dPt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49-4D6F-B9DB-4E15D3BFB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54226432"/>
        <c:axId val="58666944"/>
        <c:axId val="0"/>
      </c:bar3DChart>
      <c:catAx>
        <c:axId val="5422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58666944"/>
        <c:crosses val="autoZero"/>
        <c:auto val="1"/>
        <c:lblAlgn val="ctr"/>
        <c:lblOffset val="100"/>
        <c:noMultiLvlLbl val="0"/>
      </c:catAx>
      <c:valAx>
        <c:axId val="5866694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54226432"/>
        <c:crosses val="autoZero"/>
        <c:crossBetween val="between"/>
        <c:majorUnit val="500"/>
      </c:valAx>
    </c:plotArea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792947876361569E-2"/>
          <c:y val="0.17960050782786863"/>
          <c:w val="0.57702711390267214"/>
          <c:h val="0.440444033537512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4D-4264-A852-35B3C0E51304}"/>
              </c:ext>
            </c:extLst>
          </c:dPt>
          <c:dLbls>
            <c:dLbl>
              <c:idx val="0"/>
              <c:layout>
                <c:manualLayout>
                  <c:x val="2.3173765837307393E-2"/>
                  <c:y val="-0.110870732156938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4D-4264-A852-35B3C0E51304}"/>
                </c:ext>
              </c:extLst>
            </c:dLbl>
            <c:dLbl>
              <c:idx val="1"/>
              <c:layout>
                <c:manualLayout>
                  <c:x val="5.2140973133941629E-2"/>
                  <c:y val="-0.10829234303700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4D-4264-A852-35B3C0E513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4D-4264-A852-35B3C0E51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59158016"/>
        <c:axId val="60943168"/>
        <c:axId val="0"/>
      </c:bar3DChart>
      <c:catAx>
        <c:axId val="5915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60943168"/>
        <c:crosses val="autoZero"/>
        <c:auto val="1"/>
        <c:lblAlgn val="ctr"/>
        <c:lblOffset val="100"/>
        <c:noMultiLvlLbl val="0"/>
      </c:catAx>
      <c:valAx>
        <c:axId val="6094316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59158016"/>
        <c:crosses val="autoZero"/>
        <c:crossBetween val="between"/>
        <c:majorUnit val="500"/>
      </c:valAx>
    </c:plotArea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A4-4BA3-813E-5957CC797144}"/>
              </c:ext>
            </c:extLst>
          </c:dPt>
          <c:dLbls>
            <c:dLbl>
              <c:idx val="0"/>
              <c:layout>
                <c:manualLayout>
                  <c:x val="1.6296258276446131E-2"/>
                  <c:y val="-0.1835957190599995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30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A4-4BA3-813E-5957CC797144}"/>
                </c:ext>
              </c:extLst>
            </c:dLbl>
            <c:dLbl>
              <c:idx val="1"/>
              <c:layout>
                <c:manualLayout>
                  <c:x val="3.5308559598966623E-2"/>
                  <c:y val="-0.3781197547307133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2 060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A4-4BA3-813E-5957CC797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A4-4BA3-813E-5957CC797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60836864"/>
        <c:axId val="58664064"/>
        <c:axId val="0"/>
      </c:bar3DChart>
      <c:catAx>
        <c:axId val="6083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58664064"/>
        <c:crosses val="autoZero"/>
        <c:auto val="1"/>
        <c:lblAlgn val="ctr"/>
        <c:lblOffset val="100"/>
        <c:noMultiLvlLbl val="0"/>
      </c:catAx>
      <c:valAx>
        <c:axId val="5866406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60836864"/>
        <c:crosses val="autoZero"/>
        <c:crossBetween val="between"/>
        <c:majorUnit val="500"/>
      </c:valAx>
    </c:plotArea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8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7257022425179E-2"/>
          <c:y val="0.295142333934588"/>
          <c:w val="0.57702711390267214"/>
          <c:h val="0.440444033537512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0.00761</cdr:x>
      <cdr:y>0.72222</cdr:y>
    </cdr:from>
    <cdr:to>
      <cdr:x>1</cdr:x>
      <cdr:y>0.95833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279" y="3744404"/>
          <a:ext cx="9039225" cy="1224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Сергей Валерьевич Власов,</a:t>
          </a: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начальник отдела надзорной и разрешительной деятельности по радиационной безопасности 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291408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5706" y="2996952"/>
            <a:ext cx="914145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 НАДЗОРНОЙ И ЛИЦЕНЗИОННО РАЗРЕШИТЕЛЬНОЙ ДЕЯТЕЛЬНОСТИ ПО  РАДИАЦИОННОЙ БЕЗОПАСНОСТИ 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Ростехнадзора от 30.01.2017 года, отдел осуществляет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полномочия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сфере деятельности на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радиационно-опасных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объектах, расположенных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федерального округа:</a:t>
            </a:r>
            <a:endParaRPr lang="ru-RU" sz="1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проверок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(инспекции) соблюдения юридическими лицами и индивидуальными предпринимателями требований законодательства Российской Федерации, нормативных правовых актов Российской Федерации, норм и правил в области использовании атомной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энергии;</a:t>
            </a:r>
          </a:p>
          <a:p>
            <a:pPr marL="285750" indent="-285750" algn="just">
              <a:buFontTx/>
              <a:buChar char="-"/>
            </a:pP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надзора: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за 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радиационной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безопасностью на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 использования атомной энергии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за физической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радиационных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источников, пунктов хранения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веществ, хранилищ радиоактивных отходов, за системами единого государственного учета и контроля ядерных материалов, радиоактивных веществ,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радиоактивных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в пределах компетенции Ростехнадзора требований законодательства Российской Федерации в области обращения с радиоактивными </a:t>
            </a:r>
            <a:r>
              <a:rPr lang="ru-RU" sz="15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отходами.</a:t>
            </a:r>
            <a:endParaRPr lang="ru-RU" sz="1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2651556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0860"/>
            <a:ext cx="9144001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8" y="1292568"/>
            <a:ext cx="9138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01.06.2022 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под надзором отдела состоит </a:t>
            </a:r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708организации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(из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них 210 эксплуатирующих, 136 сервисных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РИАЦ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организаций территориальных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отделов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345 организаций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имеют регистрацию,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363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13.06-15.06.2022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проверка отдела инспекций по радиационной безопасности в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Смоленской, Курской и Брянской областях.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оценивается на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удовлетворительно.</a:t>
            </a:r>
          </a:p>
          <a:p>
            <a:pPr algn="ctr"/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865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6232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716" y="2276870"/>
            <a:ext cx="4562183" cy="4016158"/>
            <a:chOff x="43716" y="860948"/>
            <a:chExt cx="3016116" cy="2928091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4493960"/>
                </p:ext>
              </p:extLst>
            </p:nvPr>
          </p:nvGraphicFramePr>
          <p:xfrm>
            <a:off x="43716" y="860948"/>
            <a:ext cx="3016116" cy="292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540791" y="1531021"/>
              <a:ext cx="1988698" cy="605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 defTabSz="902226">
                <a:defRPr sz="1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 lvl="0" algn="l"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600" kern="0" dirty="0" smtClean="0">
                  <a:solidFill>
                    <a:srgbClr val="002060"/>
                  </a:solidFill>
                </a:rPr>
                <a:t>166 (из </a:t>
              </a:r>
              <a:r>
                <a:rPr lang="ru-RU" sz="1600" kern="0" dirty="0">
                  <a:solidFill>
                    <a:srgbClr val="002060"/>
                  </a:solidFill>
                </a:rPr>
                <a:t>них </a:t>
              </a:r>
              <a:r>
                <a:rPr lang="ru-RU" sz="1600" kern="0" dirty="0" smtClean="0">
                  <a:solidFill>
                    <a:srgbClr val="002060"/>
                  </a:solidFill>
                </a:rPr>
                <a:t>99 плановых</a:t>
              </a:r>
              <a:r>
                <a:rPr lang="ru-RU" sz="1600" kern="0" dirty="0">
                  <a:solidFill>
                    <a:srgbClr val="002060"/>
                  </a:solidFill>
                </a:rPr>
                <a:t>, </a:t>
              </a:r>
              <a:r>
                <a:rPr lang="ru-RU" sz="1600" kern="0" dirty="0" smtClean="0">
                  <a:solidFill>
                    <a:srgbClr val="002060"/>
                  </a:solidFill>
                </a:rPr>
                <a:t>63 внеплановых </a:t>
              </a:r>
              <a:r>
                <a:rPr lang="ru-RU" sz="1600" kern="0" dirty="0">
                  <a:solidFill>
                    <a:srgbClr val="002060"/>
                  </a:solidFill>
                </a:rPr>
                <a:t>и </a:t>
              </a:r>
              <a:r>
                <a:rPr lang="ru-RU" sz="1600" kern="0" dirty="0" smtClean="0">
                  <a:solidFill>
                    <a:srgbClr val="002060"/>
                  </a:solidFill>
                </a:rPr>
                <a:t>4 </a:t>
              </a:r>
              <a:r>
                <a:rPr lang="ru-RU" sz="1600" kern="0" dirty="0">
                  <a:solidFill>
                    <a:srgbClr val="002060"/>
                  </a:solidFill>
                </a:rPr>
                <a:t>в режиме </a:t>
              </a:r>
              <a:r>
                <a:rPr lang="ru-RU" sz="1600" kern="0" dirty="0" smtClean="0">
                  <a:solidFill>
                    <a:srgbClr val="002060"/>
                  </a:solidFill>
                </a:rPr>
                <a:t>пгн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lvl="0" algn="ctr">
                <a:lnSpc>
                  <a:spcPts val="1100"/>
                </a:lnSpc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) 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99296" y="2290520"/>
            <a:ext cx="4498004" cy="4016156"/>
            <a:chOff x="6114674" y="961637"/>
            <a:chExt cx="3016116" cy="2898761"/>
          </a:xfrm>
        </p:grpSpPr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5678125"/>
                </p:ext>
              </p:extLst>
            </p:nvPr>
          </p:nvGraphicFramePr>
          <p:xfrm>
            <a:off x="6114674" y="961637"/>
            <a:ext cx="3016116" cy="2898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14601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72356" y="1970580"/>
              <a:ext cx="755072" cy="244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 defTabSz="902226">
                <a:defRPr sz="1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defRPr>
              </a:lvl1pPr>
            </a:lstStyle>
            <a:p>
              <a:pPr marL="0" marR="0" lvl="0" indent="0" algn="l" defTabSz="9022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 85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207)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4862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Надзорная деятельность ОНЛРД по РБ 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МТУ  по надзору за ЯРБ Ростехнадзора </a:t>
            </a:r>
            <a:r>
              <a:rPr lang="ru-RU" sz="1600" b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за </a:t>
            </a:r>
            <a:r>
              <a:rPr lang="ru-RU" sz="1600" b="1" kern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2022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370382"/>
            <a:ext cx="4412096" cy="4925556"/>
            <a:chOff x="5996545" y="3825009"/>
            <a:chExt cx="4412096" cy="291367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024373" y="3825009"/>
              <a:ext cx="4384268" cy="2913670"/>
              <a:chOff x="6024373" y="3825009"/>
              <a:chExt cx="4384268" cy="2913670"/>
            </a:xfrm>
          </p:grpSpPr>
          <p:graphicFrame>
            <p:nvGraphicFramePr>
              <p:cNvPr id="17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5248467"/>
                  </p:ext>
                </p:extLst>
              </p:nvPr>
            </p:nvGraphicFramePr>
            <p:xfrm>
              <a:off x="6024373" y="3825009"/>
              <a:ext cx="4384268" cy="2913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603006" y="5377014"/>
                <a:ext cx="764921" cy="13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27983" y="1368064"/>
            <a:ext cx="4675920" cy="4912871"/>
            <a:chOff x="4427984" y="3789040"/>
            <a:chExt cx="4716016" cy="2891093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2718103"/>
                </p:ext>
              </p:extLst>
            </p:nvPr>
          </p:nvGraphicFramePr>
          <p:xfrm>
            <a:off x="4427984" y="3789040"/>
            <a:ext cx="4716016" cy="28910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TextBox 99">
              <a:hlinkClick r:id="" action="ppaction://noaction"/>
            </p:cNvPr>
            <p:cNvSpPr txBox="1"/>
            <p:nvPr/>
          </p:nvSpPr>
          <p:spPr>
            <a:xfrm>
              <a:off x="4539145" y="3869334"/>
              <a:ext cx="4536870" cy="43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ОБЩАЯ СУММА  ШТРАФОВ ПО АДМИНИСТРАТИВНЫМ ПРАВОНАРУШЕНИЯМ (ТЫС.РУБ.)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92647"/>
              </p:ext>
            </p:extLst>
          </p:nvPr>
        </p:nvGraphicFramePr>
        <p:xfrm>
          <a:off x="40943" y="1367497"/>
          <a:ext cx="9062960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88427" y="1556792"/>
            <a:ext cx="90583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 ПЕРСОНАЛУ НА ПРАВО ВЕДЕНИЯ РАБОТ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ОБЛАСТИ ИСПОЛЬЗОВАНИЯ АТОМНОЙ ЭНЕРГИИ  ПО НАПРАВЛЕНИЮ РБ.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отчетный период поступило заявлений на получение разрешений на деятельность в ОИАЭ –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313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Выдано разрешений 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168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Отказано в выдаче разрешений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разряда 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– </a:t>
            </a:r>
            <a:r>
              <a:rPr lang="ru-RU" sz="2800" dirty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/3;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2961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7247" y="5373216"/>
            <a:ext cx="6963321" cy="9787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Начальник отдела,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Власов Сергей Валерьевич, доклад закончил.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474</Words>
  <Application>Microsoft Office PowerPoint</Application>
  <PresentationFormat>Экран (4:3)</PresentationFormat>
  <Paragraphs>77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Lenova</cp:lastModifiedBy>
  <cp:revision>120</cp:revision>
  <cp:lastPrinted>2017-03-17T07:14:10Z</cp:lastPrinted>
  <dcterms:created xsi:type="dcterms:W3CDTF">2014-12-27T18:53:45Z</dcterms:created>
  <dcterms:modified xsi:type="dcterms:W3CDTF">2022-07-05T06:06:39Z</dcterms:modified>
</cp:coreProperties>
</file>